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ow Bold" charset="1" panose="00000800000000000000"/>
      <p:regular r:id="rId28"/>
    </p:embeddedFont>
    <p:embeddedFont>
      <p:font typeface="DM Sans" charset="1" panose="00000000000000000000"/>
      <p:regular r:id="rId29"/>
    </p:embeddedFont>
    <p:embeddedFont>
      <p:font typeface="DM Sans Bold" charset="1" panose="00000000000000000000"/>
      <p:regular r:id="rId30"/>
    </p:embeddedFont>
    <p:embeddedFont>
      <p:font typeface="Open Sauce Bold" charset="1" panose="00000800000000000000"/>
      <p:regular r:id="rId31"/>
    </p:embeddedFont>
    <p:embeddedFont>
      <p:font typeface="Canva Sans Bold" charset="1" panose="020B0803030501040103"/>
      <p:regular r:id="rId32"/>
    </p:embeddedFont>
    <p:embeddedFont>
      <p:font typeface="Canva Sans" charset="1" panose="020B0503030501040103"/>
      <p:regular r:id="rId33"/>
    </p:embeddedFont>
    <p:embeddedFont>
      <p:font typeface="Open Sauce" charset="1" panose="00000500000000000000"/>
      <p:regular r:id="rId34"/>
    </p:embeddedFont>
    <p:embeddedFont>
      <p:font typeface="Lora Bold" charset="1" panose="00000800000000000000"/>
      <p:regular r:id="rId35"/>
    </p:embeddedFont>
    <p:embeddedFont>
      <p:font typeface="Lora" charset="1" panose="00000500000000000000"/>
      <p:regular r:id="rId36"/>
    </p:embeddedFont>
    <p:embeddedFont>
      <p:font typeface="Times New Roman Bold" charset="1" panose="02030802070405020303"/>
      <p:regular r:id="rId37"/>
    </p:embeddedFont>
    <p:embeddedFont>
      <p:font typeface="Times New Roman" charset="1" panose="02030502070405020303"/>
      <p:regular r:id="rId38"/>
    </p:embeddedFont>
    <p:embeddedFont>
      <p:font typeface="DM Sans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9.pn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jpeg" Type="http://schemas.openxmlformats.org/officeDocument/2006/relationships/image"/><Relationship Id="rId8" Target="../media/image67.jpeg" Type="http://schemas.openxmlformats.org/officeDocument/2006/relationships/image"/><Relationship Id="rId9" Target="slide21.xml" Type="http://schemas.openxmlformats.org/officeDocument/2006/relationships/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04749" y="-1323875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04749" y="102870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01721" y="531665"/>
            <a:ext cx="4691322" cy="2871089"/>
          </a:xfrm>
          <a:custGeom>
            <a:avLst/>
            <a:gdLst/>
            <a:ahLst/>
            <a:cxnLst/>
            <a:rect r="r" b="b" t="t" l="l"/>
            <a:pathLst>
              <a:path h="2871089" w="4691322">
                <a:moveTo>
                  <a:pt x="0" y="0"/>
                </a:moveTo>
                <a:lnTo>
                  <a:pt x="4691322" y="0"/>
                </a:lnTo>
                <a:lnTo>
                  <a:pt x="4691322" y="2871089"/>
                </a:lnTo>
                <a:lnTo>
                  <a:pt x="0" y="2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8933" y="4010492"/>
            <a:ext cx="1374252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9"/>
              </a:lnSpc>
            </a:pPr>
            <a:r>
              <a:rPr lang="en-US" sz="6107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TEXT SUMMARIZATION USING NLP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89088"/>
            <a:ext cx="6501495" cy="248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08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PROJECT MENTORS: </a:t>
            </a:r>
          </a:p>
          <a:p>
            <a:pPr algn="l">
              <a:lnSpc>
                <a:spcPts val="4903"/>
              </a:lnSpc>
            </a:pPr>
          </a:p>
          <a:p>
            <a:pPr algn="l">
              <a:lnSpc>
                <a:spcPts val="4903"/>
              </a:lnSpc>
            </a:pPr>
            <a:r>
              <a:rPr lang="en-US" sz="408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NARENDRA SIR,</a:t>
            </a:r>
          </a:p>
          <a:p>
            <a:pPr algn="l">
              <a:lnSpc>
                <a:spcPts val="4903"/>
              </a:lnSpc>
            </a:pPr>
            <a:r>
              <a:rPr lang="en-US" sz="408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NISHANTH SIR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04749" y="340275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4749" y="581618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04749" y="818525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32599" y="5388021"/>
            <a:ext cx="6669745" cy="4121110"/>
          </a:xfrm>
          <a:custGeom>
            <a:avLst/>
            <a:gdLst/>
            <a:ahLst/>
            <a:cxnLst/>
            <a:rect r="r" b="b" t="t" l="l"/>
            <a:pathLst>
              <a:path h="4121110" w="6669745">
                <a:moveTo>
                  <a:pt x="0" y="0"/>
                </a:moveTo>
                <a:lnTo>
                  <a:pt x="6669745" y="0"/>
                </a:lnTo>
                <a:lnTo>
                  <a:pt x="6669745" y="4121110"/>
                </a:lnTo>
                <a:lnTo>
                  <a:pt x="0" y="412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45" t="0" r="-8845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8327" y="-2417363"/>
            <a:ext cx="6245106" cy="6491929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48249" y="-986037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5758" y="1478022"/>
            <a:ext cx="8297629" cy="20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FINE-TUNING AND RE-EVALUATION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58" y="4227090"/>
            <a:ext cx="15723542" cy="49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9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Customizing the model with the Trainer class:</a:t>
            </a:r>
            <a:r>
              <a:rPr lang="en-US" sz="2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This involves using the Trainer class to fine-tune the pre-trained T5 model on a specific dataset or task, adapting the model to the particular requirements and characteristics of the data.</a:t>
            </a:r>
          </a:p>
          <a:p>
            <a:pPr algn="l">
              <a:lnSpc>
                <a:spcPts val="3306"/>
              </a:lnSpc>
            </a:pPr>
          </a:p>
          <a:p>
            <a:pPr algn="l">
              <a:lnSpc>
                <a:spcPts val="3306"/>
              </a:lnSpc>
            </a:pPr>
            <a:r>
              <a:rPr lang="en-US" sz="239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Importance of fine-tuning for specific tasks or datasets:</a:t>
            </a:r>
            <a:r>
              <a:rPr lang="en-US" sz="2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Fine-tuning allows the model to learn task-specific features and improve performance on the target dataset, leading to better results and more accurate summaries.</a:t>
            </a:r>
          </a:p>
          <a:p>
            <a:pPr algn="l">
              <a:lnSpc>
                <a:spcPts val="3306"/>
              </a:lnSpc>
            </a:pPr>
          </a:p>
          <a:p>
            <a:pPr algn="l">
              <a:lnSpc>
                <a:spcPts val="3306"/>
              </a:lnSpc>
            </a:pPr>
            <a:r>
              <a:rPr lang="en-US" sz="239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Post-augmentation performance evaluation using ROUGE:</a:t>
            </a:r>
            <a:r>
              <a:rPr lang="en-US" sz="23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After fine-tuning, the model is evaluated again using the ROUGE metric to assess its performance on the summarization task, comparing the generated summaries with the original texts.</a:t>
            </a:r>
          </a:p>
          <a:p>
            <a:pPr algn="l" marL="0" indent="0" lvl="0">
              <a:lnSpc>
                <a:spcPts val="3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1720" y="-2168683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68683" y="434517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0981" y="3910345"/>
            <a:ext cx="5787837" cy="4467487"/>
          </a:xfrm>
          <a:custGeom>
            <a:avLst/>
            <a:gdLst/>
            <a:ahLst/>
            <a:cxnLst/>
            <a:rect r="r" b="b" t="t" l="l"/>
            <a:pathLst>
              <a:path h="4467487" w="5787837">
                <a:moveTo>
                  <a:pt x="0" y="0"/>
                </a:moveTo>
                <a:lnTo>
                  <a:pt x="5787837" y="0"/>
                </a:lnTo>
                <a:lnTo>
                  <a:pt x="5787837" y="4467487"/>
                </a:lnTo>
                <a:lnTo>
                  <a:pt x="0" y="4467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66069" y="3341053"/>
            <a:ext cx="10926215" cy="5917247"/>
          </a:xfrm>
          <a:custGeom>
            <a:avLst/>
            <a:gdLst/>
            <a:ahLst/>
            <a:cxnLst/>
            <a:rect r="r" b="b" t="t" l="l"/>
            <a:pathLst>
              <a:path h="5917247" w="10926215">
                <a:moveTo>
                  <a:pt x="0" y="0"/>
                </a:moveTo>
                <a:lnTo>
                  <a:pt x="10926216" y="0"/>
                </a:lnTo>
                <a:lnTo>
                  <a:pt x="10926216" y="5917247"/>
                </a:lnTo>
                <a:lnTo>
                  <a:pt x="0" y="5917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981" y="1028700"/>
            <a:ext cx="657035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Rouge Analysis: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0962" y="1019175"/>
            <a:ext cx="7776429" cy="97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Before fine-tuning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1720" y="-2168683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68683" y="434517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779106"/>
            <a:ext cx="6570354" cy="4598726"/>
          </a:xfrm>
          <a:custGeom>
            <a:avLst/>
            <a:gdLst/>
            <a:ahLst/>
            <a:cxnLst/>
            <a:rect r="r" b="b" t="t" l="l"/>
            <a:pathLst>
              <a:path h="4598726" w="6570354">
                <a:moveTo>
                  <a:pt x="0" y="0"/>
                </a:moveTo>
                <a:lnTo>
                  <a:pt x="6570354" y="0"/>
                </a:lnTo>
                <a:lnTo>
                  <a:pt x="6570354" y="4598726"/>
                </a:lnTo>
                <a:lnTo>
                  <a:pt x="0" y="4598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017" r="-15437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92058" y="2790134"/>
            <a:ext cx="9194505" cy="5892404"/>
          </a:xfrm>
          <a:custGeom>
            <a:avLst/>
            <a:gdLst/>
            <a:ahLst/>
            <a:cxnLst/>
            <a:rect r="r" b="b" t="t" l="l"/>
            <a:pathLst>
              <a:path h="5892404" w="9194505">
                <a:moveTo>
                  <a:pt x="0" y="0"/>
                </a:moveTo>
                <a:lnTo>
                  <a:pt x="9194505" y="0"/>
                </a:lnTo>
                <a:lnTo>
                  <a:pt x="9194505" y="5892404"/>
                </a:lnTo>
                <a:lnTo>
                  <a:pt x="0" y="5892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657035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Rouge Analysis: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185730"/>
            <a:ext cx="7090621" cy="98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After fine-tuning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41340" y="-11796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52506" y="0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97662" y="5170874"/>
            <a:ext cx="14683521" cy="4191618"/>
          </a:xfrm>
          <a:custGeom>
            <a:avLst/>
            <a:gdLst/>
            <a:ahLst/>
            <a:cxnLst/>
            <a:rect r="r" b="b" t="t" l="l"/>
            <a:pathLst>
              <a:path h="4191618" w="14683521">
                <a:moveTo>
                  <a:pt x="0" y="0"/>
                </a:moveTo>
                <a:lnTo>
                  <a:pt x="14683521" y="0"/>
                </a:lnTo>
                <a:lnTo>
                  <a:pt x="14683521" y="4191618"/>
                </a:lnTo>
                <a:lnTo>
                  <a:pt x="0" y="4191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2470" y="814425"/>
            <a:ext cx="15736986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RESULTS (ABSTRACTIVE SUMMARIZATION)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27735"/>
            <a:ext cx="9585568" cy="26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8"/>
              </a:lnSpc>
            </a:pPr>
          </a:p>
          <a:p>
            <a:pPr algn="l">
              <a:lnSpc>
                <a:spcPts val="3528"/>
              </a:lnSpc>
            </a:pPr>
            <a:r>
              <a:rPr lang="en-US" sz="255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Evaluation Metrics: ROUGE scores, Precision, Recall, F1-score</a:t>
            </a:r>
          </a:p>
          <a:p>
            <a:pPr algn="l">
              <a:lnSpc>
                <a:spcPts val="3528"/>
              </a:lnSpc>
            </a:pPr>
            <a:r>
              <a:rPr lang="en-US" sz="255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T5 Model Performance:</a:t>
            </a:r>
          </a:p>
          <a:p>
            <a:pPr algn="l">
              <a:lnSpc>
                <a:spcPts val="3528"/>
              </a:lnSpc>
            </a:pPr>
            <a:r>
              <a:rPr lang="en-US" sz="255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- Proficient in generating accurate and relevant summaries</a:t>
            </a:r>
          </a:p>
          <a:p>
            <a:pPr algn="l">
              <a:lnSpc>
                <a:spcPts val="3528"/>
              </a:lnSpc>
            </a:pPr>
            <a:r>
              <a:rPr lang="en-US" sz="255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- Effective in capturing key points and nuances</a:t>
            </a:r>
          </a:p>
          <a:p>
            <a:pPr algn="l" marL="0" indent="0" lvl="0">
              <a:lnSpc>
                <a:spcPts val="35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8004" y="3958197"/>
            <a:ext cx="13135821" cy="638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547" indent="-286274" lvl="1">
              <a:lnSpc>
                <a:spcPts val="3659"/>
              </a:lnSpc>
              <a:buFont typeface="Arial"/>
              <a:buChar char="•"/>
            </a:pPr>
            <a:r>
              <a:rPr lang="en-US" sz="2651" spc="259">
                <a:solidFill>
                  <a:srgbClr val="F5FFF5"/>
                </a:solidFill>
                <a:latin typeface="Lora Bold"/>
                <a:ea typeface="Lora Bold"/>
                <a:cs typeface="Lora Bold"/>
                <a:sym typeface="Lora Bold"/>
              </a:rPr>
              <a:t>Overview:</a:t>
            </a:r>
            <a:r>
              <a:rPr lang="en-US" sz="2651" spc="259">
                <a:solidFill>
                  <a:srgbClr val="F5FFF5"/>
                </a:solidFill>
                <a:latin typeface="Lora"/>
                <a:ea typeface="Lora"/>
                <a:cs typeface="Lora"/>
                <a:sym typeface="Lora"/>
              </a:rPr>
              <a:t> Extractive summarization selects important sentences directly from the original text.</a:t>
            </a:r>
          </a:p>
          <a:p>
            <a:pPr algn="l">
              <a:lnSpc>
                <a:spcPts val="3659"/>
              </a:lnSpc>
            </a:pPr>
          </a:p>
          <a:p>
            <a:pPr algn="l" marL="572547" indent="-286274" lvl="1">
              <a:lnSpc>
                <a:spcPts val="3659"/>
              </a:lnSpc>
              <a:buFont typeface="Arial"/>
              <a:buChar char="•"/>
            </a:pPr>
            <a:r>
              <a:rPr lang="en-US" sz="2651" spc="259">
                <a:solidFill>
                  <a:srgbClr val="F5FFF5"/>
                </a:solidFill>
                <a:latin typeface="Lora Bold"/>
                <a:ea typeface="Lora Bold"/>
                <a:cs typeface="Lora Bold"/>
                <a:sym typeface="Lora Bold"/>
              </a:rPr>
              <a:t>spaCy Library: </a:t>
            </a:r>
            <a:r>
              <a:rPr lang="en-US" sz="2651" spc="259">
                <a:solidFill>
                  <a:srgbClr val="F5FFF5"/>
                </a:solidFill>
                <a:latin typeface="Lora"/>
                <a:ea typeface="Lora"/>
                <a:cs typeface="Lora"/>
                <a:sym typeface="Lora"/>
              </a:rPr>
              <a:t>Robust NLP library used for tokenization, sentence parsing, and entity recognition.</a:t>
            </a:r>
          </a:p>
          <a:p>
            <a:pPr algn="l">
              <a:lnSpc>
                <a:spcPts val="3659"/>
              </a:lnSpc>
            </a:pPr>
          </a:p>
          <a:p>
            <a:pPr algn="l" marL="572547" indent="-286274" lvl="1">
              <a:lnSpc>
                <a:spcPts val="3659"/>
              </a:lnSpc>
              <a:buFont typeface="Arial"/>
              <a:buChar char="•"/>
            </a:pPr>
            <a:r>
              <a:rPr lang="en-US" sz="2651" spc="259">
                <a:solidFill>
                  <a:srgbClr val="F5FFF5"/>
                </a:solidFill>
                <a:latin typeface="Lora Bold"/>
                <a:ea typeface="Lora Bold"/>
                <a:cs typeface="Lora Bold"/>
                <a:sym typeface="Lora Bold"/>
              </a:rPr>
              <a:t>Dependency Installation:</a:t>
            </a:r>
            <a:r>
              <a:rPr lang="en-US" sz="2651" spc="259">
                <a:solidFill>
                  <a:srgbClr val="F5FFF5"/>
                </a:solidFill>
                <a:latin typeface="Lora"/>
                <a:ea typeface="Lora"/>
                <a:cs typeface="Lora"/>
                <a:sym typeface="Lora"/>
              </a:rPr>
              <a:t> Install spaCy and tabulate libraries for text processing and result formatting.</a:t>
            </a:r>
          </a:p>
          <a:p>
            <a:pPr algn="l">
              <a:lnSpc>
                <a:spcPts val="3659"/>
              </a:lnSpc>
            </a:pPr>
          </a:p>
          <a:p>
            <a:pPr algn="l" marL="572547" indent="-286274" lvl="1">
              <a:lnSpc>
                <a:spcPts val="3659"/>
              </a:lnSpc>
              <a:buFont typeface="Arial"/>
              <a:buChar char="•"/>
            </a:pPr>
            <a:r>
              <a:rPr lang="en-US" sz="2651" spc="259">
                <a:solidFill>
                  <a:srgbClr val="F5FFF5"/>
                </a:solidFill>
                <a:latin typeface="Lora Bold"/>
                <a:ea typeface="Lora Bold"/>
                <a:cs typeface="Lora Bold"/>
                <a:sym typeface="Lora Bold"/>
              </a:rPr>
              <a:t>English Language Model:</a:t>
            </a:r>
            <a:r>
              <a:rPr lang="en-US" sz="2651" spc="259">
                <a:solidFill>
                  <a:srgbClr val="F5FFF5"/>
                </a:solidFill>
                <a:latin typeface="Lora"/>
                <a:ea typeface="Lora"/>
                <a:cs typeface="Lora"/>
                <a:sym typeface="Lora"/>
              </a:rPr>
              <a:t> Download spaCy's English language model for accurate text processing.</a:t>
            </a:r>
          </a:p>
          <a:p>
            <a:pPr algn="l">
              <a:lnSpc>
                <a:spcPts val="3659"/>
              </a:lnSpc>
            </a:pPr>
          </a:p>
          <a:p>
            <a:pPr algn="l">
              <a:lnSpc>
                <a:spcPts val="3659"/>
              </a:lnSpc>
            </a:pPr>
          </a:p>
          <a:p>
            <a:pPr algn="l">
              <a:lnSpc>
                <a:spcPts val="365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3853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7508" y="796340"/>
            <a:ext cx="14889592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EXTRACTIVE SUMMARIZATION WITH SPACY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41340" y="8297876"/>
            <a:ext cx="1920849" cy="1920849"/>
          </a:xfrm>
          <a:custGeom>
            <a:avLst/>
            <a:gdLst/>
            <a:ahLst/>
            <a:cxnLst/>
            <a:rect r="r" b="b" t="t" l="l"/>
            <a:pathLst>
              <a:path h="1920849" w="1920849">
                <a:moveTo>
                  <a:pt x="0" y="0"/>
                </a:moveTo>
                <a:lnTo>
                  <a:pt x="1920849" y="0"/>
                </a:lnTo>
                <a:lnTo>
                  <a:pt x="1920849" y="1920848"/>
                </a:lnTo>
                <a:lnTo>
                  <a:pt x="0" y="192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41340" y="-11796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52506" y="0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2470" y="823950"/>
            <a:ext cx="15736986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0"/>
              </a:lnSpc>
              <a:spcBef>
                <a:spcPct val="0"/>
              </a:spcBef>
            </a:pPr>
            <a:r>
              <a:rPr lang="en-US" sz="74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EXTRACTIVE SUMMARIZATION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5483929"/>
            <a:ext cx="7144016" cy="2813947"/>
          </a:xfrm>
          <a:custGeom>
            <a:avLst/>
            <a:gdLst/>
            <a:ahLst/>
            <a:cxnLst/>
            <a:rect r="r" b="b" t="t" l="l"/>
            <a:pathLst>
              <a:path h="2813947" w="7144016">
                <a:moveTo>
                  <a:pt x="0" y="0"/>
                </a:moveTo>
                <a:lnTo>
                  <a:pt x="7144016" y="0"/>
                </a:lnTo>
                <a:lnTo>
                  <a:pt x="7144016" y="2813947"/>
                </a:lnTo>
                <a:lnTo>
                  <a:pt x="0" y="2813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68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0962" y="4044491"/>
            <a:ext cx="9378216" cy="5213809"/>
          </a:xfrm>
          <a:custGeom>
            <a:avLst/>
            <a:gdLst/>
            <a:ahLst/>
            <a:cxnLst/>
            <a:rect r="r" b="b" t="t" l="l"/>
            <a:pathLst>
              <a:path h="5213809" w="9378216">
                <a:moveTo>
                  <a:pt x="0" y="0"/>
                </a:moveTo>
                <a:lnTo>
                  <a:pt x="9378217" y="0"/>
                </a:lnTo>
                <a:lnTo>
                  <a:pt x="9378217" y="5213809"/>
                </a:lnTo>
                <a:lnTo>
                  <a:pt x="0" y="521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25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01562" y="2889662"/>
            <a:ext cx="1068487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PREPROCESSING RESULTS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55583" y="3676007"/>
            <a:ext cx="15603717" cy="63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611" indent="-303805" lvl="1">
              <a:lnSpc>
                <a:spcPts val="3883"/>
              </a:lnSpc>
              <a:buFont typeface="Arial"/>
              <a:buChar char="•"/>
            </a:pPr>
            <a:r>
              <a:rPr lang="en-US" sz="2814" spc="275">
                <a:solidFill>
                  <a:srgbClr val="F5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Sentence Scoring:</a:t>
            </a:r>
          </a:p>
          <a:p>
            <a:pPr algn="l">
              <a:lnSpc>
                <a:spcPts val="3883"/>
              </a:lnSpc>
            </a:pPr>
            <a:r>
              <a:rPr lang="en-US" sz="2814" spc="275">
                <a:solidFill>
                  <a:srgbClr val="F5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sentences based on their word frequencies to determine importance.</a:t>
            </a:r>
          </a:p>
          <a:p>
            <a:pPr algn="l">
              <a:lnSpc>
                <a:spcPts val="3883"/>
              </a:lnSpc>
            </a:pPr>
          </a:p>
          <a:p>
            <a:pPr algn="l" marL="607611" indent="-303805" lvl="1">
              <a:lnSpc>
                <a:spcPts val="3883"/>
              </a:lnSpc>
              <a:buFont typeface="Arial"/>
              <a:buChar char="•"/>
            </a:pPr>
            <a:r>
              <a:rPr lang="en-US" sz="2814" spc="275">
                <a:solidFill>
                  <a:srgbClr val="F5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Summary Generation:</a:t>
            </a:r>
          </a:p>
          <a:p>
            <a:pPr algn="l">
              <a:lnSpc>
                <a:spcPts val="3883"/>
              </a:lnSpc>
            </a:pPr>
            <a:r>
              <a:rPr lang="en-US" sz="2814" spc="275">
                <a:solidFill>
                  <a:srgbClr val="F5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top-ranked sentences to form the extractive summary.</a:t>
            </a:r>
          </a:p>
          <a:p>
            <a:pPr algn="l">
              <a:lnSpc>
                <a:spcPts val="3883"/>
              </a:lnSpc>
            </a:pPr>
            <a:r>
              <a:rPr lang="en-US" sz="2814" spc="275">
                <a:solidFill>
                  <a:srgbClr val="F5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extractive summary generation demonstrating the process.</a:t>
            </a:r>
          </a:p>
          <a:p>
            <a:pPr algn="l">
              <a:lnSpc>
                <a:spcPts val="3883"/>
              </a:lnSpc>
            </a:pPr>
          </a:p>
          <a:p>
            <a:pPr algn="l" marL="607611" indent="-303805" lvl="1">
              <a:lnSpc>
                <a:spcPts val="3883"/>
              </a:lnSpc>
              <a:buFont typeface="Arial"/>
              <a:buChar char="•"/>
            </a:pPr>
            <a:r>
              <a:rPr lang="en-US" sz="2814" spc="275">
                <a:solidFill>
                  <a:srgbClr val="F5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 Formatting:</a:t>
            </a:r>
          </a:p>
          <a:p>
            <a:pPr algn="l">
              <a:lnSpc>
                <a:spcPts val="3883"/>
              </a:lnSpc>
            </a:pPr>
            <a:r>
              <a:rPr lang="en-US" sz="2814" spc="275">
                <a:solidFill>
                  <a:srgbClr val="F5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the summary and original text using tabulate for clear presentation.</a:t>
            </a:r>
          </a:p>
          <a:p>
            <a:pPr algn="l">
              <a:lnSpc>
                <a:spcPts val="3883"/>
              </a:lnSpc>
            </a:pPr>
            <a:r>
              <a:rPr lang="en-US" sz="2814" spc="275">
                <a:solidFill>
                  <a:srgbClr val="F5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the extractive summary model as a pkl file for easy integration into applications.</a:t>
            </a:r>
          </a:p>
          <a:p>
            <a:pPr algn="l">
              <a:lnSpc>
                <a:spcPts val="3883"/>
              </a:lnSpc>
            </a:pPr>
          </a:p>
          <a:p>
            <a:pPr algn="l">
              <a:lnSpc>
                <a:spcPts val="3883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560603" y="6033878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864846" y="-200185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9204" y="796340"/>
            <a:ext cx="15300245" cy="17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5713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SENTENCE SCORING &amp; </a:t>
            </a:r>
          </a:p>
          <a:p>
            <a:pPr algn="ctr" marL="0" indent="0" lvl="0">
              <a:lnSpc>
                <a:spcPts val="6855"/>
              </a:lnSpc>
              <a:spcBef>
                <a:spcPct val="0"/>
              </a:spcBef>
            </a:pPr>
            <a:r>
              <a:rPr lang="en-US" sz="5713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SUMMARY GENERATION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1927" y="2677333"/>
            <a:ext cx="12963263" cy="6857544"/>
          </a:xfrm>
          <a:custGeom>
            <a:avLst/>
            <a:gdLst/>
            <a:ahLst/>
            <a:cxnLst/>
            <a:rect r="r" b="b" t="t" l="l"/>
            <a:pathLst>
              <a:path h="6857544" w="12963263">
                <a:moveTo>
                  <a:pt x="0" y="0"/>
                </a:moveTo>
                <a:lnTo>
                  <a:pt x="12963264" y="0"/>
                </a:lnTo>
                <a:lnTo>
                  <a:pt x="12963264" y="6857544"/>
                </a:lnTo>
                <a:lnTo>
                  <a:pt x="0" y="6857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4332" y="706074"/>
            <a:ext cx="14737964" cy="97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Result of Extractive Summarization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5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42777" y="952500"/>
            <a:ext cx="5496683" cy="81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7"/>
              </a:lnSpc>
              <a:spcBef>
                <a:spcPct val="0"/>
              </a:spcBef>
            </a:pPr>
            <a:r>
              <a:rPr lang="en-US" sz="48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Faced: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42777" y="1908996"/>
            <a:ext cx="9001142" cy="326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Complexity: </a:t>
            </a:r>
            <a:r>
              <a:rPr lang="en-US" sz="2362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 Handling 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diverse datasets and ensuring uniform preprocessing.</a:t>
            </a: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Complexity: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Tuning hyperparameters for optimal performance of T5 and spaCy models.</a:t>
            </a: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Evaluation: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Interpreting ROUGE scores and balancing between abstractive and extractive summarization quality.</a:t>
            </a:r>
          </a:p>
          <a:p>
            <a:pPr algn="l" marL="0" indent="0" lvl="0">
              <a:lnSpc>
                <a:spcPts val="3260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42777" y="5512372"/>
            <a:ext cx="5496683" cy="81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7"/>
              </a:lnSpc>
              <a:spcBef>
                <a:spcPct val="0"/>
              </a:spcBef>
            </a:pPr>
            <a:r>
              <a:rPr lang="en-US" sz="48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Lessons Learned: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42777" y="6286756"/>
            <a:ext cx="9001142" cy="367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Importance of Data Quality: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Emphasize clean and relevant data for accurate summarization.</a:t>
            </a: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Tuning: 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Continuous fine-tuning enhances model performance for specific tasks.</a:t>
            </a:r>
          </a:p>
          <a:p>
            <a:pPr algn="l" marL="510148" indent="-255074" lvl="1">
              <a:lnSpc>
                <a:spcPts val="3260"/>
              </a:lnSpc>
              <a:buFont typeface="Arial"/>
              <a:buChar char="•"/>
            </a:pPr>
            <a:r>
              <a:rPr lang="en-US" sz="23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Rigor: </a:t>
            </a:r>
            <a:r>
              <a:rPr lang="en-US" sz="23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ROUGE metrics provide a standardized approach for summarization quality assessment.</a:t>
            </a:r>
          </a:p>
          <a:p>
            <a:pPr algn="l">
              <a:lnSpc>
                <a:spcPts val="3260"/>
              </a:lnSpc>
            </a:pPr>
          </a:p>
          <a:p>
            <a:pPr algn="l" marL="0" indent="0" lvl="0">
              <a:lnSpc>
                <a:spcPts val="3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13898" y="76026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3163">
            <a:off x="-5476384" y="6501120"/>
            <a:ext cx="11610600" cy="6860809"/>
          </a:xfrm>
          <a:custGeom>
            <a:avLst/>
            <a:gdLst/>
            <a:ahLst/>
            <a:cxnLst/>
            <a:rect r="r" b="b" t="t" l="l"/>
            <a:pathLst>
              <a:path h="6860809" w="11610600">
                <a:moveTo>
                  <a:pt x="0" y="0"/>
                </a:moveTo>
                <a:lnTo>
                  <a:pt x="11610600" y="0"/>
                </a:lnTo>
                <a:lnTo>
                  <a:pt x="11610600" y="6860809"/>
                </a:lnTo>
                <a:lnTo>
                  <a:pt x="0" y="686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7231" y="4808481"/>
            <a:ext cx="3112069" cy="2588424"/>
          </a:xfrm>
          <a:custGeom>
            <a:avLst/>
            <a:gdLst/>
            <a:ahLst/>
            <a:cxnLst/>
            <a:rect r="r" b="b" t="t" l="l"/>
            <a:pathLst>
              <a:path h="2588424" w="3112069">
                <a:moveTo>
                  <a:pt x="0" y="0"/>
                </a:moveTo>
                <a:lnTo>
                  <a:pt x="3112069" y="0"/>
                </a:lnTo>
                <a:lnTo>
                  <a:pt x="3112069" y="2588424"/>
                </a:lnTo>
                <a:lnTo>
                  <a:pt x="0" y="258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077" t="-12077" r="-51769" b="-4185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6991" y="2279949"/>
            <a:ext cx="1505026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Version               :    Python 3.6+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Libraries/Frameworks  :   spaCy, Transformers (for T5 model), Flask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 Tools             :   Git (for version control), Jupyter Notebook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9747" y="6752845"/>
            <a:ext cx="1212115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CPU	        :    Intel Core i5 or equivalent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RAM	        :    Minimum 8GB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	:    SSD recommended for faster data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942" y="933450"/>
            <a:ext cx="77681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 Requirements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47" y="5215598"/>
            <a:ext cx="80171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Requirements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4143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44143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36280" y="1504360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TEAM- GROUP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9728" y="440249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VODNALA SRUJANA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3804" y="6083757"/>
            <a:ext cx="2082476" cy="137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Oversee project progress &amp; documentation and report compilation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5453" y="440249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ANURAG DVS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2762" y="6221618"/>
            <a:ext cx="2082476" cy="137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preprocessing &amp; evaluation, building interface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33356" y="440249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PREETI PANJWANI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0006" y="6359478"/>
            <a:ext cx="2082476" cy="110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PPT presentation-helped the team lead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523831" y="3893230"/>
            <a:ext cx="2845162" cy="4381054"/>
            <a:chOff x="0" y="0"/>
            <a:chExt cx="862412" cy="13279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17361" y="3893230"/>
            <a:ext cx="2845162" cy="4381054"/>
            <a:chOff x="0" y="0"/>
            <a:chExt cx="862412" cy="13279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037639" y="440249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PRABHJOT SINGH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98071" y="5528004"/>
            <a:ext cx="2101526" cy="11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Let's begin...</a:t>
            </a:r>
          </a:p>
          <a:p>
            <a:pPr algn="ctr">
              <a:lnSpc>
                <a:spcPts val="2972"/>
              </a:lnSpc>
            </a:pP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😊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905174" y="6359478"/>
            <a:ext cx="2082476" cy="82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Model implementation  &amp; deployment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4117361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482781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3666711" y="8873977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ROLES PLAYED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2847428" y="8002500"/>
            <a:ext cx="9234945" cy="5457013"/>
          </a:xfrm>
          <a:custGeom>
            <a:avLst/>
            <a:gdLst/>
            <a:ahLst/>
            <a:cxnLst/>
            <a:rect r="r" b="b" t="t" l="l"/>
            <a:pathLst>
              <a:path h="5457013" w="9234945">
                <a:moveTo>
                  <a:pt x="0" y="0"/>
                </a:moveTo>
                <a:lnTo>
                  <a:pt x="9234945" y="0"/>
                </a:lnTo>
                <a:lnTo>
                  <a:pt x="9234945" y="5457013"/>
                </a:lnTo>
                <a:lnTo>
                  <a:pt x="0" y="5457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1129" y="6477933"/>
            <a:ext cx="2359659" cy="233016"/>
          </a:xfrm>
          <a:custGeom>
            <a:avLst/>
            <a:gdLst/>
            <a:ahLst/>
            <a:cxnLst/>
            <a:rect r="r" b="b" t="t" l="l"/>
            <a:pathLst>
              <a:path h="233016" w="2359659">
                <a:moveTo>
                  <a:pt x="0" y="0"/>
                </a:moveTo>
                <a:lnTo>
                  <a:pt x="2359658" y="0"/>
                </a:lnTo>
                <a:lnTo>
                  <a:pt x="2359658" y="233016"/>
                </a:lnTo>
                <a:lnTo>
                  <a:pt x="0" y="233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6412" y="3138548"/>
            <a:ext cx="2913346" cy="287693"/>
          </a:xfrm>
          <a:custGeom>
            <a:avLst/>
            <a:gdLst/>
            <a:ahLst/>
            <a:cxnLst/>
            <a:rect r="r" b="b" t="t" l="l"/>
            <a:pathLst>
              <a:path h="287693" w="2913346">
                <a:moveTo>
                  <a:pt x="0" y="0"/>
                </a:moveTo>
                <a:lnTo>
                  <a:pt x="2913346" y="0"/>
                </a:lnTo>
                <a:lnTo>
                  <a:pt x="2913346" y="287693"/>
                </a:lnTo>
                <a:lnTo>
                  <a:pt x="0" y="287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3163">
            <a:off x="15790040" y="-1780669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7153" y="2538731"/>
            <a:ext cx="11962845" cy="517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729" indent="-317864" lvl="1">
              <a:lnSpc>
                <a:spcPts val="4063"/>
              </a:lnSpc>
              <a:buFont typeface="Arial"/>
              <a:buChar char="•"/>
            </a:pPr>
            <a:r>
              <a:rPr lang="en-US" sz="29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Interface:</a:t>
            </a:r>
          </a:p>
          <a:p>
            <a:pPr algn="l" marL="1271458" indent="-423819" lvl="2">
              <a:lnSpc>
                <a:spcPts val="4063"/>
              </a:lnSpc>
              <a:buFont typeface="Arial"/>
              <a:buChar char="⚬"/>
            </a:pPr>
            <a:r>
              <a:rPr lang="en-US" sz="29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Built using frontend languages (HTML, CSS, JavaScript).</a:t>
            </a:r>
          </a:p>
          <a:p>
            <a:pPr algn="l" marL="1314637" indent="-438212" lvl="2">
              <a:lnSpc>
                <a:spcPts val="4201"/>
              </a:lnSpc>
              <a:buFont typeface="Arial"/>
              <a:buChar char="⚬"/>
            </a:pPr>
            <a:r>
              <a:rPr lang="en-US" sz="30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Provides user-friendly interaction for text input and summary display.</a:t>
            </a:r>
          </a:p>
          <a:p>
            <a:pPr algn="l">
              <a:lnSpc>
                <a:spcPts val="4201"/>
              </a:lnSpc>
            </a:pPr>
          </a:p>
          <a:p>
            <a:pPr algn="l" marL="635729" indent="-317864" lvl="1">
              <a:lnSpc>
                <a:spcPts val="4063"/>
              </a:lnSpc>
              <a:buFont typeface="Arial"/>
              <a:buChar char="•"/>
            </a:pPr>
            <a:r>
              <a:rPr lang="en-US" sz="29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Deployment:</a:t>
            </a:r>
          </a:p>
          <a:p>
            <a:pPr algn="l" marL="1271458" indent="-423819" lvl="2">
              <a:lnSpc>
                <a:spcPts val="4063"/>
              </a:lnSpc>
              <a:buFont typeface="Arial"/>
              <a:buChar char="⚬"/>
            </a:pPr>
            <a:r>
              <a:rPr lang="en-US" sz="29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Hosted on Render platform for scalability and reliability.</a:t>
            </a:r>
          </a:p>
          <a:p>
            <a:pPr algn="l" marL="1271458" indent="-423819" lvl="2">
              <a:lnSpc>
                <a:spcPts val="4063"/>
              </a:lnSpc>
              <a:buFont typeface="Arial"/>
              <a:buChar char="⚬"/>
            </a:pPr>
            <a:r>
              <a:rPr lang="en-US" sz="294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Ensures accessible access to summarization tools via web browser.</a:t>
            </a:r>
          </a:p>
          <a:p>
            <a:pPr algn="l" marL="0" indent="0" lvl="0">
              <a:lnSpc>
                <a:spcPts val="406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49517" y="5143500"/>
            <a:ext cx="958365" cy="1334433"/>
          </a:xfrm>
          <a:custGeom>
            <a:avLst/>
            <a:gdLst/>
            <a:ahLst/>
            <a:cxnLst/>
            <a:rect r="r" b="b" t="t" l="l"/>
            <a:pathLst>
              <a:path h="1334433" w="958365">
                <a:moveTo>
                  <a:pt x="0" y="0"/>
                </a:moveTo>
                <a:lnTo>
                  <a:pt x="958366" y="0"/>
                </a:lnTo>
                <a:lnTo>
                  <a:pt x="958366" y="1334433"/>
                </a:lnTo>
                <a:lnTo>
                  <a:pt x="0" y="1334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355" y="1631193"/>
            <a:ext cx="1482689" cy="1507355"/>
          </a:xfrm>
          <a:custGeom>
            <a:avLst/>
            <a:gdLst/>
            <a:ahLst/>
            <a:cxnLst/>
            <a:rect r="r" b="b" t="t" l="l"/>
            <a:pathLst>
              <a:path h="1507355" w="1482689">
                <a:moveTo>
                  <a:pt x="0" y="0"/>
                </a:moveTo>
                <a:lnTo>
                  <a:pt x="1482690" y="0"/>
                </a:lnTo>
                <a:lnTo>
                  <a:pt x="1482690" y="1507355"/>
                </a:lnTo>
                <a:lnTo>
                  <a:pt x="0" y="1507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01738" y="7710169"/>
            <a:ext cx="4030157" cy="1548131"/>
          </a:xfrm>
          <a:custGeom>
            <a:avLst/>
            <a:gdLst/>
            <a:ahLst/>
            <a:cxnLst/>
            <a:rect r="r" b="b" t="t" l="l"/>
            <a:pathLst>
              <a:path h="1548131" w="4030157">
                <a:moveTo>
                  <a:pt x="0" y="0"/>
                </a:moveTo>
                <a:lnTo>
                  <a:pt x="4030156" y="0"/>
                </a:lnTo>
                <a:lnTo>
                  <a:pt x="4030156" y="1548131"/>
                </a:lnTo>
                <a:lnTo>
                  <a:pt x="0" y="154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532" t="-26985" r="-22202" b="-2798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17153" y="1028700"/>
            <a:ext cx="1162832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INFERFACE &amp; DEPLOYMENT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897407" y="8927331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256" y="2100989"/>
            <a:ext cx="2359659" cy="233016"/>
          </a:xfrm>
          <a:custGeom>
            <a:avLst/>
            <a:gdLst/>
            <a:ahLst/>
            <a:cxnLst/>
            <a:rect r="r" b="b" t="t" l="l"/>
            <a:pathLst>
              <a:path h="233016" w="2359659">
                <a:moveTo>
                  <a:pt x="0" y="0"/>
                </a:moveTo>
                <a:lnTo>
                  <a:pt x="2359659" y="0"/>
                </a:lnTo>
                <a:lnTo>
                  <a:pt x="2359659" y="233017"/>
                </a:lnTo>
                <a:lnTo>
                  <a:pt x="0" y="23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5790040" y="-1780669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517" y="518877"/>
            <a:ext cx="958365" cy="1334433"/>
          </a:xfrm>
          <a:custGeom>
            <a:avLst/>
            <a:gdLst/>
            <a:ahLst/>
            <a:cxnLst/>
            <a:rect r="r" b="b" t="t" l="l"/>
            <a:pathLst>
              <a:path h="1334433" w="958365">
                <a:moveTo>
                  <a:pt x="0" y="0"/>
                </a:moveTo>
                <a:lnTo>
                  <a:pt x="958366" y="0"/>
                </a:lnTo>
                <a:lnTo>
                  <a:pt x="958366" y="1334432"/>
                </a:lnTo>
                <a:lnTo>
                  <a:pt x="0" y="133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36043" y="3163612"/>
            <a:ext cx="10722707" cy="5696438"/>
          </a:xfrm>
          <a:custGeom>
            <a:avLst/>
            <a:gdLst/>
            <a:ahLst/>
            <a:cxnLst/>
            <a:rect r="r" b="b" t="t" l="l"/>
            <a:pathLst>
              <a:path h="5696438" w="10722707">
                <a:moveTo>
                  <a:pt x="0" y="0"/>
                </a:moveTo>
                <a:lnTo>
                  <a:pt x="10722707" y="0"/>
                </a:lnTo>
                <a:lnTo>
                  <a:pt x="10722707" y="5696438"/>
                </a:lnTo>
                <a:lnTo>
                  <a:pt x="0" y="5696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8916" y="3422075"/>
            <a:ext cx="6797997" cy="4248748"/>
          </a:xfrm>
          <a:custGeom>
            <a:avLst/>
            <a:gdLst/>
            <a:ahLst/>
            <a:cxnLst/>
            <a:rect r="r" b="b" t="t" l="l"/>
            <a:pathLst>
              <a:path h="4248748" w="6797997">
                <a:moveTo>
                  <a:pt x="0" y="0"/>
                </a:moveTo>
                <a:lnTo>
                  <a:pt x="6797997" y="0"/>
                </a:lnTo>
                <a:lnTo>
                  <a:pt x="6797997" y="4248748"/>
                </a:lnTo>
                <a:lnTo>
                  <a:pt x="0" y="4248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19445" y="579197"/>
            <a:ext cx="1162832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INFERFACE &amp; DEPLOYMENT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5382" y="9220200"/>
            <a:ext cx="869156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  <a:hlinkClick r:id="rId9" action="ppaction://hlinksldjump"/>
              </a:rPr>
              <a:t>https://prabhjotschugh-text-summarization.onrender.com/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63760" y="8102910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26520" y="2181190"/>
            <a:ext cx="7315200" cy="2061556"/>
          </a:xfrm>
          <a:custGeom>
            <a:avLst/>
            <a:gdLst/>
            <a:ahLst/>
            <a:cxnLst/>
            <a:rect r="r" b="b" t="t" l="l"/>
            <a:pathLst>
              <a:path h="2061556" w="7315200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6915" y="4631852"/>
            <a:ext cx="10434893" cy="264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&amp; </a:t>
            </a:r>
          </a:p>
          <a:p>
            <a:pPr algn="ctr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Any Queries?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5678" y="9007469"/>
            <a:ext cx="4836644" cy="50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3330">
                <a:solidFill>
                  <a:srgbClr val="F5FFF5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Group 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2753" y="3299468"/>
            <a:ext cx="8877888" cy="541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13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Text Summarization using NLP</a:t>
            </a:r>
          </a:p>
          <a:p>
            <a:pPr algn="ctr">
              <a:lnSpc>
                <a:spcPts val="4331"/>
              </a:lnSpc>
            </a:pPr>
          </a:p>
          <a:p>
            <a:pPr algn="ctr">
              <a:lnSpc>
                <a:spcPts val="4331"/>
              </a:lnSpc>
            </a:pPr>
            <a:r>
              <a:rPr lang="en-US" sz="31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Text summarization is a powerful natural language processing (NLP) technique that aims to extract the most important and relevant information from a given text. By using advanced machine learning models, we can generate concise yet informative summaries that capture the key points and insights.</a:t>
            </a:r>
          </a:p>
          <a:p>
            <a:pPr algn="ctr" marL="0" indent="0" lvl="0">
              <a:lnSpc>
                <a:spcPts val="4331"/>
              </a:lnSpc>
              <a:spcBef>
                <a:spcPct val="0"/>
              </a:spcBef>
            </a:pPr>
            <a:r>
              <a:rPr lang="en-US" sz="3138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30115" y="44545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81160" y="9258300"/>
            <a:ext cx="12663633" cy="3071698"/>
            <a:chOff x="0" y="0"/>
            <a:chExt cx="16884844" cy="4095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4716" cy="3904716"/>
            </a:xfrm>
            <a:custGeom>
              <a:avLst/>
              <a:gdLst/>
              <a:ahLst/>
              <a:cxnLst/>
              <a:rect r="r" b="b" t="t" l="l"/>
              <a:pathLst>
                <a:path h="3904716" w="3904716">
                  <a:moveTo>
                    <a:pt x="0" y="0"/>
                  </a:moveTo>
                  <a:lnTo>
                    <a:pt x="3904716" y="0"/>
                  </a:lnTo>
                  <a:lnTo>
                    <a:pt x="3904716" y="3904716"/>
                  </a:lnTo>
                  <a:lnTo>
                    <a:pt x="0" y="3904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28575" y="810717"/>
              <a:ext cx="3904716" cy="3093999"/>
            </a:xfrm>
            <a:custGeom>
              <a:avLst/>
              <a:gdLst/>
              <a:ahLst/>
              <a:cxnLst/>
              <a:rect r="r" b="b" t="t" l="l"/>
              <a:pathLst>
                <a:path h="3093999" w="3904716">
                  <a:moveTo>
                    <a:pt x="0" y="0"/>
                  </a:moveTo>
                  <a:lnTo>
                    <a:pt x="3904715" y="0"/>
                  </a:lnTo>
                  <a:lnTo>
                    <a:pt x="3904715" y="3093999"/>
                  </a:lnTo>
                  <a:lnTo>
                    <a:pt x="0" y="3093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651554" y="190882"/>
              <a:ext cx="3904716" cy="3904716"/>
            </a:xfrm>
            <a:custGeom>
              <a:avLst/>
              <a:gdLst/>
              <a:ahLst/>
              <a:cxnLst/>
              <a:rect r="r" b="b" t="t" l="l"/>
              <a:pathLst>
                <a:path h="3904716" w="3904716">
                  <a:moveTo>
                    <a:pt x="0" y="0"/>
                  </a:moveTo>
                  <a:lnTo>
                    <a:pt x="3904715" y="0"/>
                  </a:lnTo>
                  <a:lnTo>
                    <a:pt x="3904715" y="3904716"/>
                  </a:lnTo>
                  <a:lnTo>
                    <a:pt x="0" y="3904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980128" y="1001599"/>
              <a:ext cx="3904716" cy="3093999"/>
            </a:xfrm>
            <a:custGeom>
              <a:avLst/>
              <a:gdLst/>
              <a:ahLst/>
              <a:cxnLst/>
              <a:rect r="r" b="b" t="t" l="l"/>
              <a:pathLst>
                <a:path h="3093999" w="3904716">
                  <a:moveTo>
                    <a:pt x="0" y="0"/>
                  </a:moveTo>
                  <a:lnTo>
                    <a:pt x="3904716" y="0"/>
                  </a:lnTo>
                  <a:lnTo>
                    <a:pt x="3904716" y="3093999"/>
                  </a:lnTo>
                  <a:lnTo>
                    <a:pt x="0" y="3093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3429921" y="9258300"/>
            <a:ext cx="12663633" cy="3071698"/>
            <a:chOff x="0" y="0"/>
            <a:chExt cx="16884844" cy="40955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04716" cy="3904716"/>
            </a:xfrm>
            <a:custGeom>
              <a:avLst/>
              <a:gdLst/>
              <a:ahLst/>
              <a:cxnLst/>
              <a:rect r="r" b="b" t="t" l="l"/>
              <a:pathLst>
                <a:path h="3904716" w="3904716">
                  <a:moveTo>
                    <a:pt x="0" y="0"/>
                  </a:moveTo>
                  <a:lnTo>
                    <a:pt x="3904716" y="0"/>
                  </a:lnTo>
                  <a:lnTo>
                    <a:pt x="3904716" y="3904716"/>
                  </a:lnTo>
                  <a:lnTo>
                    <a:pt x="0" y="3904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328575" y="810717"/>
              <a:ext cx="3904716" cy="3093999"/>
            </a:xfrm>
            <a:custGeom>
              <a:avLst/>
              <a:gdLst/>
              <a:ahLst/>
              <a:cxnLst/>
              <a:rect r="r" b="b" t="t" l="l"/>
              <a:pathLst>
                <a:path h="3093999" w="3904716">
                  <a:moveTo>
                    <a:pt x="0" y="0"/>
                  </a:moveTo>
                  <a:lnTo>
                    <a:pt x="3904715" y="0"/>
                  </a:lnTo>
                  <a:lnTo>
                    <a:pt x="3904715" y="3093999"/>
                  </a:lnTo>
                  <a:lnTo>
                    <a:pt x="0" y="3093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651554" y="190882"/>
              <a:ext cx="3904716" cy="3904716"/>
            </a:xfrm>
            <a:custGeom>
              <a:avLst/>
              <a:gdLst/>
              <a:ahLst/>
              <a:cxnLst/>
              <a:rect r="r" b="b" t="t" l="l"/>
              <a:pathLst>
                <a:path h="3904716" w="3904716">
                  <a:moveTo>
                    <a:pt x="0" y="0"/>
                  </a:moveTo>
                  <a:lnTo>
                    <a:pt x="3904715" y="0"/>
                  </a:lnTo>
                  <a:lnTo>
                    <a:pt x="3904715" y="3904716"/>
                  </a:lnTo>
                  <a:lnTo>
                    <a:pt x="0" y="3904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980128" y="1001599"/>
              <a:ext cx="3904716" cy="3093999"/>
            </a:xfrm>
            <a:custGeom>
              <a:avLst/>
              <a:gdLst/>
              <a:ahLst/>
              <a:cxnLst/>
              <a:rect r="r" b="b" t="t" l="l"/>
              <a:pathLst>
                <a:path h="3093999" w="3904716">
                  <a:moveTo>
                    <a:pt x="0" y="0"/>
                  </a:moveTo>
                  <a:lnTo>
                    <a:pt x="3904716" y="0"/>
                  </a:lnTo>
                  <a:lnTo>
                    <a:pt x="3904716" y="3093999"/>
                  </a:lnTo>
                  <a:lnTo>
                    <a:pt x="0" y="3093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67660" y="3508908"/>
            <a:ext cx="7495191" cy="4510000"/>
          </a:xfrm>
          <a:custGeom>
            <a:avLst/>
            <a:gdLst/>
            <a:ahLst/>
            <a:cxnLst/>
            <a:rect r="r" b="b" t="t" l="l"/>
            <a:pathLst>
              <a:path h="4510000" w="7495191">
                <a:moveTo>
                  <a:pt x="0" y="0"/>
                </a:moveTo>
                <a:lnTo>
                  <a:pt x="7495191" y="0"/>
                </a:lnTo>
                <a:lnTo>
                  <a:pt x="7495191" y="4510000"/>
                </a:lnTo>
                <a:lnTo>
                  <a:pt x="0" y="451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01" t="-1453" r="0" b="-145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01743" y="1042148"/>
            <a:ext cx="9111075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16380" y="1072520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758203" y="3014038"/>
            <a:ext cx="4466673" cy="1271531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16380" y="4859929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931124" y="6615981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63125" y="8408407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58203" y="3350392"/>
            <a:ext cx="4507593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Loading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9358" y="971550"/>
            <a:ext cx="2745282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Preparation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77687" y="1200698"/>
            <a:ext cx="4993597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-Load necessary libraries</a:t>
            </a:r>
          </a:p>
          <a:p>
            <a:pPr algn="l">
              <a:lnSpc>
                <a:spcPts val="2520"/>
              </a:lnSpc>
            </a:pPr>
            <a:r>
              <a:rPr lang="en-US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Load Samsum dataset</a:t>
            </a:r>
          </a:p>
          <a:p>
            <a:pPr algn="l">
              <a:lnSpc>
                <a:spcPts val="2520"/>
              </a:lnSpc>
            </a:pPr>
            <a:r>
              <a:rPr lang="en-US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Tokenize text</a:t>
            </a:r>
          </a:p>
          <a:p>
            <a:pPr algn="l" marL="0" indent="0" lvl="0">
              <a:lnSpc>
                <a:spcPts val="2520"/>
              </a:lnSpc>
            </a:pPr>
            <a:r>
              <a:rPr lang="en-US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Prepare input articles and summaries for T5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93831" y="4872297"/>
            <a:ext cx="3606849" cy="111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4"/>
              </a:lnSpc>
              <a:spcBef>
                <a:spcPct val="0"/>
              </a:spcBef>
            </a:pPr>
            <a:r>
              <a:rPr lang="en-US" sz="3256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Summarization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0603" y="6843643"/>
            <a:ext cx="3856951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Fine-Tuning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24615" y="8351257"/>
            <a:ext cx="2745282" cy="128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and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0620" y="3109188"/>
            <a:ext cx="4490889" cy="125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Load pre-trained T5 model</a:t>
            </a:r>
          </a:p>
          <a:p>
            <a:pPr algn="r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Define summarization function</a:t>
            </a:r>
          </a:p>
          <a:p>
            <a:pPr algn="r" marL="0" indent="0" lvl="0">
              <a:lnSpc>
                <a:spcPts val="2481"/>
              </a:lnSpc>
            </a:pPr>
            <a:r>
              <a:rPr lang="en-US" sz="19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Generate summaries using conditional generation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86366" y="4858752"/>
            <a:ext cx="4884918" cy="12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-Test function on sample articles</a:t>
            </a:r>
          </a:p>
          <a:p>
            <a:pPr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Compare generated summaries with originals</a:t>
            </a:r>
          </a:p>
          <a:p>
            <a:pPr algn="l" marL="0" indent="0" lvl="0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Evaluate using ROUGE metric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1092" y="6683471"/>
            <a:ext cx="5170417" cy="97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5"/>
              </a:lnSpc>
            </a:pPr>
            <a:r>
              <a:rPr lang="en-US" sz="207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Customize model with Trainer class</a:t>
            </a:r>
          </a:p>
          <a:p>
            <a:pPr algn="r">
              <a:lnSpc>
                <a:spcPts val="2615"/>
              </a:lnSpc>
            </a:pPr>
            <a:r>
              <a:rPr lang="en-US" sz="207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Fine-tune for specific task or dataset</a:t>
            </a:r>
          </a:p>
          <a:p>
            <a:pPr algn="r" marL="0" indent="0" lvl="0">
              <a:lnSpc>
                <a:spcPts val="2615"/>
              </a:lnSpc>
            </a:pPr>
            <a:r>
              <a:rPr lang="en-US" sz="207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Evaluate performance using ROUGE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77687" y="8272566"/>
            <a:ext cx="6039075" cy="162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-Evaluate abstractive summarization results</a:t>
            </a:r>
          </a:p>
          <a:p>
            <a:pPr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Integrate extractive summarization using spaCy</a:t>
            </a:r>
          </a:p>
          <a:p>
            <a:pPr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- Generate final summaries and format results</a:t>
            </a:r>
          </a:p>
          <a:p>
            <a:pPr algn="l" marL="0" indent="0" lvl="0">
              <a:lnSpc>
                <a:spcPts val="2607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48049" y="728576"/>
            <a:ext cx="32469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CE1E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3697" y="6210440"/>
            <a:ext cx="1766149" cy="5685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720225" y="5143500"/>
            <a:ext cx="878304" cy="828277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29032" y="8056900"/>
            <a:ext cx="3998264" cy="773432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48344" y="7134003"/>
            <a:ext cx="2759641" cy="637147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778642" y="6256162"/>
            <a:ext cx="477115" cy="477115"/>
          </a:xfrm>
          <a:custGeom>
            <a:avLst/>
            <a:gdLst/>
            <a:ahLst/>
            <a:cxnLst/>
            <a:rect r="r" b="b" t="t" l="l"/>
            <a:pathLst>
              <a:path h="477115" w="477115">
                <a:moveTo>
                  <a:pt x="0" y="0"/>
                </a:moveTo>
                <a:lnTo>
                  <a:pt x="477116" y="0"/>
                </a:lnTo>
                <a:lnTo>
                  <a:pt x="477116" y="477115"/>
                </a:lnTo>
                <a:lnTo>
                  <a:pt x="0" y="47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18818" y="7165610"/>
            <a:ext cx="796764" cy="605540"/>
          </a:xfrm>
          <a:custGeom>
            <a:avLst/>
            <a:gdLst/>
            <a:ahLst/>
            <a:cxnLst/>
            <a:rect r="r" b="b" t="t" l="l"/>
            <a:pathLst>
              <a:path h="605540" w="796764">
                <a:moveTo>
                  <a:pt x="0" y="0"/>
                </a:moveTo>
                <a:lnTo>
                  <a:pt x="796764" y="0"/>
                </a:lnTo>
                <a:lnTo>
                  <a:pt x="796764" y="605540"/>
                </a:lnTo>
                <a:lnTo>
                  <a:pt x="0" y="605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71449" y="7996938"/>
            <a:ext cx="1091502" cy="887705"/>
          </a:xfrm>
          <a:custGeom>
            <a:avLst/>
            <a:gdLst/>
            <a:ahLst/>
            <a:cxnLst/>
            <a:rect r="r" b="b" t="t" l="l"/>
            <a:pathLst>
              <a:path h="887705" w="1091502">
                <a:moveTo>
                  <a:pt x="0" y="0"/>
                </a:moveTo>
                <a:lnTo>
                  <a:pt x="1091502" y="0"/>
                </a:lnTo>
                <a:lnTo>
                  <a:pt x="1091502" y="887706"/>
                </a:lnTo>
                <a:lnTo>
                  <a:pt x="0" y="887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27159" y="5557639"/>
            <a:ext cx="488423" cy="488423"/>
          </a:xfrm>
          <a:custGeom>
            <a:avLst/>
            <a:gdLst/>
            <a:ahLst/>
            <a:cxnLst/>
            <a:rect r="r" b="b" t="t" l="l"/>
            <a:pathLst>
              <a:path h="488423" w="488423">
                <a:moveTo>
                  <a:pt x="0" y="0"/>
                </a:moveTo>
                <a:lnTo>
                  <a:pt x="488423" y="0"/>
                </a:lnTo>
                <a:lnTo>
                  <a:pt x="488423" y="488422"/>
                </a:lnTo>
                <a:lnTo>
                  <a:pt x="0" y="488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4526" y="1283783"/>
            <a:ext cx="867883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PROJECT OVERVIEW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5699" y="442463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5699" y="580304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5699" y="7163184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24526" y="2585271"/>
            <a:ext cx="12294293" cy="13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Developing a text summarization model using T5 and spaCy, performing both abstractive and extractive summarization, to generate accurate and concise summaries from original text, demonstrating the models' proficiency in NLP.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91320" y="4482444"/>
            <a:ext cx="6345242" cy="71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project employs both abstractive and extractive summarization techniques.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1320" y="5615601"/>
            <a:ext cx="8353584" cy="10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Abstractive summarization uses the T5 model to generate concise summaries, creating new sentences that capture the original text's essence.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1320" y="7201284"/>
            <a:ext cx="8353584" cy="10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contrast, extractive summarization with spaCy selects and combines existing sentences from the original text to form a summary, highlighting key points and preserving original content.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1634" y="0"/>
            <a:ext cx="12694437" cy="10287000"/>
            <a:chOff x="0" y="0"/>
            <a:chExt cx="334339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433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43391">
                  <a:moveTo>
                    <a:pt x="0" y="0"/>
                  </a:moveTo>
                  <a:lnTo>
                    <a:pt x="3343391" y="0"/>
                  </a:lnTo>
                  <a:lnTo>
                    <a:pt x="3343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4339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57677"/>
            <a:ext cx="8245699" cy="36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ABSTRACTIVE SUMMARIZATION</a:t>
            </a:r>
          </a:p>
          <a:p>
            <a:pPr algn="ctr">
              <a:lnSpc>
                <a:spcPts val="5687"/>
              </a:lnSpc>
            </a:pPr>
          </a:p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PREPARATION AND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1486" y="4442819"/>
            <a:ext cx="11614733" cy="524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9"/>
              </a:lnSpc>
            </a:pP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Importance: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Ensures quality and relevance of data for model training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Steps: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Data Collection: 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Gathering text data from various sources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Data Cleaning: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Removing noise, punctuation, and special characters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Tokenization: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Splitting text into individual words or tokens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Stopword Removal: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Eliminating common words like "the", "and", etc.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Stemming/Lemmatization: 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Reducing words to their base form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Vectorization: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Converting text into numerical representations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Tools/Libraries: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NLTK, spaCy, Pandas, NumPy</a:t>
            </a:r>
          </a:p>
          <a:p>
            <a:pPr algn="l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Output:</a:t>
            </a:r>
            <a:r>
              <a:rPr lang="en-US" sz="24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Preprocessed data ready for model training</a:t>
            </a:r>
          </a:p>
          <a:p>
            <a:pPr algn="l">
              <a:lnSpc>
                <a:spcPts val="348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6325" y="0"/>
            <a:ext cx="16230600" cy="10287000"/>
            <a:chOff x="0" y="0"/>
            <a:chExt cx="4274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7703" y="4774431"/>
            <a:ext cx="6099437" cy="3367545"/>
          </a:xfrm>
          <a:custGeom>
            <a:avLst/>
            <a:gdLst/>
            <a:ahLst/>
            <a:cxnLst/>
            <a:rect r="r" b="b" t="t" l="l"/>
            <a:pathLst>
              <a:path h="3367545" w="6099437">
                <a:moveTo>
                  <a:pt x="0" y="0"/>
                </a:moveTo>
                <a:lnTo>
                  <a:pt x="6099437" y="0"/>
                </a:lnTo>
                <a:lnTo>
                  <a:pt x="6099437" y="3367546"/>
                </a:lnTo>
                <a:lnTo>
                  <a:pt x="0" y="336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38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5650" y="3008375"/>
            <a:ext cx="9283057" cy="5689015"/>
          </a:xfrm>
          <a:custGeom>
            <a:avLst/>
            <a:gdLst/>
            <a:ahLst/>
            <a:cxnLst/>
            <a:rect r="r" b="b" t="t" l="l"/>
            <a:pathLst>
              <a:path h="5689015" w="9283057">
                <a:moveTo>
                  <a:pt x="0" y="0"/>
                </a:moveTo>
                <a:lnTo>
                  <a:pt x="9283056" y="0"/>
                </a:lnTo>
                <a:lnTo>
                  <a:pt x="9283056" y="5689015"/>
                </a:lnTo>
                <a:lnTo>
                  <a:pt x="0" y="5689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2221826" y="4891451"/>
            <a:ext cx="577905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ABSTRACTIVE PART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294" y="834371"/>
            <a:ext cx="1608941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PREPARATION AND PREPROCESSING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085" y="1028700"/>
            <a:ext cx="14889592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MODEL LOADING AND SUMMARIZATION FUNCTION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16535" y="4326471"/>
            <a:ext cx="14127751" cy="50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7"/>
              </a:lnSpc>
            </a:pPr>
            <a:r>
              <a:rPr lang="en-US" sz="2237" spc="219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Model Loading: </a:t>
            </a:r>
            <a:r>
              <a:rPr lang="en-US" sz="2237" spc="21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This step involves loading a pre-trained T5 model, which is a type of text-to-text transformer model. The T5 model is trained on a vast amount of text data and can generate text, answer questions, and summarize content.</a:t>
            </a:r>
          </a:p>
          <a:p>
            <a:pPr algn="l">
              <a:lnSpc>
                <a:spcPts val="3087"/>
              </a:lnSpc>
            </a:pPr>
          </a:p>
          <a:p>
            <a:pPr algn="l">
              <a:lnSpc>
                <a:spcPts val="3087"/>
              </a:lnSpc>
            </a:pPr>
            <a:r>
              <a:rPr lang="en-US" sz="2237" spc="219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Conditional Generation:</a:t>
            </a:r>
            <a:r>
              <a:rPr lang="en-US" sz="2237" spc="21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 This refers to the process of generating text based on a specific condition or input. In this case, the input is the text that needs to be summarized.</a:t>
            </a:r>
          </a:p>
          <a:p>
            <a:pPr algn="l">
              <a:lnSpc>
                <a:spcPts val="3087"/>
              </a:lnSpc>
            </a:pPr>
          </a:p>
          <a:p>
            <a:pPr algn="l">
              <a:lnSpc>
                <a:spcPts val="3087"/>
              </a:lnSpc>
            </a:pPr>
            <a:r>
              <a:rPr lang="en-US" sz="2237" spc="219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Defining the Function:</a:t>
            </a:r>
            <a:r>
              <a:rPr lang="en-US" sz="2237" spc="21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 This involves creating a programmatic function that utilizes the loaded T5 model to generate summaries. The function takes in the text to be summarized and outputs a concise summary.</a:t>
            </a:r>
          </a:p>
          <a:p>
            <a:pPr algn="l">
              <a:lnSpc>
                <a:spcPts val="3087"/>
              </a:lnSpc>
            </a:pPr>
          </a:p>
          <a:p>
            <a:pPr algn="l">
              <a:lnSpc>
                <a:spcPts val="308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83853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7499" y="1028700"/>
            <a:ext cx="12763315" cy="20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SUMMARIZATION TESTING AND EVALUATION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7499" y="4195407"/>
            <a:ext cx="14062184" cy="517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spc="228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Testing the function on sample articles: </a:t>
            </a:r>
            <a:r>
              <a:rPr lang="en-US" sz="2329" spc="228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This involves feeding a set of sample articles into the summarization function to generate summaries. This helps to assess the model's performance on a variety of texts.</a:t>
            </a:r>
          </a:p>
          <a:p>
            <a:pPr algn="l">
              <a:lnSpc>
                <a:spcPts val="3214"/>
              </a:lnSpc>
            </a:pPr>
          </a:p>
          <a:p>
            <a:pPr algn="l">
              <a:lnSpc>
                <a:spcPts val="3214"/>
              </a:lnSpc>
            </a:pPr>
            <a:r>
              <a:rPr lang="en-US" sz="2329" spc="228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Comparison of generated summaries with the originals:</a:t>
            </a:r>
            <a:r>
              <a:rPr lang="en-US" sz="2329" spc="228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 This step involves comparing the generated summaries with the original articles to evaluate their accuracy, relevance, and overall quality.</a:t>
            </a:r>
          </a:p>
          <a:p>
            <a:pPr algn="l">
              <a:lnSpc>
                <a:spcPts val="3214"/>
              </a:lnSpc>
            </a:pPr>
          </a:p>
          <a:p>
            <a:pPr algn="l">
              <a:lnSpc>
                <a:spcPts val="3214"/>
              </a:lnSpc>
            </a:pPr>
            <a:r>
              <a:rPr lang="en-US" sz="2329" spc="228">
                <a:solidFill>
                  <a:srgbClr val="F5FF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Using the ROUGE metric for evaluation:</a:t>
            </a:r>
            <a:r>
              <a:rPr lang="en-US" sz="2329" spc="228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 ROUGE (Recall-Oriented Understudy for Gisting Evaluation) is a widely used metric for evaluating the quality of machine-generated summaries. It measures overlap between generated summaries and original texts, assessing their similarity.</a:t>
            </a:r>
          </a:p>
          <a:p>
            <a:pPr algn="l">
              <a:lnSpc>
                <a:spcPts val="321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22846" y="789604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DAGKgP7eFRI</dc:identifier>
  <dcterms:modified xsi:type="dcterms:W3CDTF">2011-08-01T06:04:30Z</dcterms:modified>
  <cp:revision>1</cp:revision>
  <dc:title>Blue Dark Professional Geometric Business Project Presentation </dc:title>
</cp:coreProperties>
</file>